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3607" autoAdjust="0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03A07FF8-C497-47EF-B75F-352501C4F427}" type="datetimeFigureOut">
              <a:rPr lang="en-US" smtClean="0"/>
              <a:pPr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4"/>
            <a:ext cx="5681980" cy="4604147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71E6C315-9ABD-4E6F-9C56-377DBD38E9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9814F-999E-4B13-A499-57445E7BB128}" type="datetimeFigureOut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478" r="3333"/>
          <a:stretch>
            <a:fillRect/>
          </a:stretch>
        </p:blipFill>
        <p:spPr bwMode="auto">
          <a:xfrm>
            <a:off x="0" y="24384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5626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ECOTEK 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Co.,Ltd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www.eco-tek.vn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Lot </a:t>
            </a:r>
            <a:r>
              <a:rPr lang="az-Cyrl-A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ІІІ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.4.1 ,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Thuan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Industrial Zone,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Khuong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Thuan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Ninh</a:t>
            </a:r>
            <a:b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 :84-241-3798889   Fax :  84-241-3798890 Email: hai-bui@eco-tek.vn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7223" y="909935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Main Products</a:t>
            </a:r>
            <a:endParaRPr lang="ko-KR" alt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7223" y="457200"/>
            <a:ext cx="572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ISO 9001:2015 &amp; ISO 14001:2015</a:t>
            </a:r>
            <a:endParaRPr lang="ko-KR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98A21-74B4-5C4D-BB48-352E89719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00473"/>
            <a:ext cx="4248150" cy="566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9601A-83D8-214A-A1AC-886244468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00473"/>
            <a:ext cx="4248150" cy="5664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21207002\바탕 화면\GDC 회사소개서\SBP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5" b="11617"/>
          <a:stretch/>
        </p:blipFill>
        <p:spPr bwMode="auto">
          <a:xfrm>
            <a:off x="227012" y="1600200"/>
            <a:ext cx="8840788" cy="366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5572786"/>
            <a:ext cx="2183406" cy="52321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rgbClr val="002C77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Thank You</a:t>
            </a:r>
            <a:endParaRPr lang="en-US" altLang="ko-KR" sz="2800" b="1" dirty="0">
              <a:solidFill>
                <a:srgbClr val="002C77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447800"/>
            <a:ext cx="405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1) Established </a:t>
            </a: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:          </a:t>
            </a:r>
            <a:r>
              <a:rPr lang="en-US" altLang="ko-KR" sz="2000" b="1" dirty="0">
                <a:solidFill>
                  <a:srgbClr val="FF00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20/10/2011</a:t>
            </a:r>
            <a:endParaRPr lang="ko-KR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40" y="4476690"/>
            <a:ext cx="150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7) Address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883" y="4426803"/>
            <a:ext cx="549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Lot </a:t>
            </a:r>
            <a:r>
              <a:rPr lang="az-Cyrl-A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ІІІ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.4.1 ,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Industrial Zone,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Khuong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Viet Nam</a:t>
            </a:r>
            <a:endParaRPr lang="en-US" altLang="ja-JP" sz="1600" b="1" dirty="0">
              <a:solidFill>
                <a:srgbClr val="002C77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33369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5) </a:t>
            </a:r>
            <a:r>
              <a:rPr lang="en-US" altLang="ja-JP" sz="2000" b="1" dirty="0">
                <a:solidFill>
                  <a:srgbClr val="00206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Employees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364468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b="1" dirty="0">
                <a:solidFill>
                  <a:schemeClr val="bg1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146 Persons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905000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2) 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Started Form :            </a:t>
            </a:r>
            <a:r>
              <a:rPr lang="en-US" altLang="ko-KR" sz="2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12/2013</a:t>
            </a:r>
            <a:endParaRPr lang="ko-KR" altLang="en-US" sz="20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819400" y="2389257"/>
            <a:ext cx="2217274" cy="353943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dirty="0">
                <a:solidFill>
                  <a:schemeClr val="bg1"/>
                </a:solidFill>
                <a:latin typeface="Futura Lt BT" pitchFamily="34" charset="0"/>
                <a:ea typeface="HY헤드라인M" pitchFamily="18" charset="-127"/>
              </a:rPr>
              <a:t>4,500,000 USD</a:t>
            </a:r>
            <a:endParaRPr lang="ko-KR" altLang="en-US" sz="1700" b="1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862537"/>
            <a:ext cx="10440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6) Area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835974" y="3913257"/>
            <a:ext cx="4543808" cy="353943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dirty="0">
                <a:latin typeface="Futura Lt BT" pitchFamily="34" charset="0"/>
                <a:ea typeface="HY헤드라인M" pitchFamily="18" charset="-127"/>
              </a:rPr>
              <a:t>Site : </a:t>
            </a:r>
            <a:r>
              <a:rPr lang="en-US" altLang="ja-JP" sz="1700" b="1" dirty="0">
                <a:latin typeface="Futura Lt BT" pitchFamily="34" charset="0"/>
                <a:ea typeface="HY헤드라인M" pitchFamily="18" charset="-127"/>
              </a:rPr>
              <a:t>6.288</a:t>
            </a:r>
            <a:r>
              <a:rPr lang="en-US" altLang="ko-KR" sz="1700" b="1" dirty="0">
                <a:latin typeface="Futura Lt BT" pitchFamily="34" charset="0"/>
                <a:ea typeface="HY헤드라인M" pitchFamily="18" charset="-127"/>
              </a:rPr>
              <a:t> ㎡  / Building : 5.426㎡ </a:t>
            </a:r>
            <a:endParaRPr lang="en-US" altLang="ko-KR" sz="1700" b="1" dirty="0">
              <a:latin typeface="Futura Lt BT" pitchFamily="34" charset="0"/>
              <a:ea typeface="MS Gothic" pitchFamily="49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2876490"/>
            <a:ext cx="2446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4)Annual Turnover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19400" y="2922657"/>
            <a:ext cx="2217274" cy="353943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dirty="0">
                <a:solidFill>
                  <a:schemeClr val="bg1"/>
                </a:solidFill>
                <a:latin typeface="Futura Lt BT" pitchFamily="34" charset="0"/>
                <a:ea typeface="HY헤드라인M" pitchFamily="18" charset="-127"/>
              </a:rPr>
              <a:t>2,000,000 USD</a:t>
            </a:r>
            <a:endParaRPr lang="ko-KR" altLang="en-US" sz="1700" b="1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185" y="381000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ko-KR" altLang="en-US" sz="4000" dirty="0">
              <a:solidFill>
                <a:srgbClr val="002C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394412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3) 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Capital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185" y="381000"/>
            <a:ext cx="232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Location</a:t>
            </a:r>
            <a:endParaRPr lang="ko-KR" alt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F6F25-ED34-9F4A-BD31-37707CAC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" y="1219200"/>
            <a:ext cx="8617268" cy="5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01497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185" y="381000"/>
            <a:ext cx="3679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Organization</a:t>
            </a:r>
            <a:endParaRPr lang="ko-KR" altLang="en-US" sz="4000" dirty="0">
              <a:solidFill>
                <a:srgbClr val="002C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8698B6-8343-7B46-A1DA-7224CBFF5992}"/>
              </a:ext>
            </a:extLst>
          </p:cNvPr>
          <p:cNvSpPr txBox="1"/>
          <p:nvPr/>
        </p:nvSpPr>
        <p:spPr>
          <a:xfrm>
            <a:off x="3786867" y="1187092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BOD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7E56A-B27A-CF42-BA4F-E29189F16474}"/>
              </a:ext>
            </a:extLst>
          </p:cNvPr>
          <p:cNvSpPr txBox="1"/>
          <p:nvPr/>
        </p:nvSpPr>
        <p:spPr>
          <a:xfrm>
            <a:off x="1867395" y="2173069"/>
            <a:ext cx="16002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QA, ISO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7CB22-DEF8-4A41-8864-F85AAA76DD1B}"/>
              </a:ext>
            </a:extLst>
          </p:cNvPr>
          <p:cNvSpPr txBox="1"/>
          <p:nvPr/>
        </p:nvSpPr>
        <p:spPr>
          <a:xfrm>
            <a:off x="5524500" y="2157154"/>
            <a:ext cx="16002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FACTORY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BF47B-3C94-7B43-8D3F-7186B598AF60}"/>
              </a:ext>
            </a:extLst>
          </p:cNvPr>
          <p:cNvSpPr txBox="1"/>
          <p:nvPr/>
        </p:nvSpPr>
        <p:spPr>
          <a:xfrm>
            <a:off x="106135" y="3423300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ADM-HR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53DCF-61B8-BE43-88CA-E85B668F6547}"/>
              </a:ext>
            </a:extLst>
          </p:cNvPr>
          <p:cNvSpPr txBox="1"/>
          <p:nvPr/>
        </p:nvSpPr>
        <p:spPr>
          <a:xfrm>
            <a:off x="3771900" y="3427228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INJECTION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80F5D-D082-7443-9B04-1C4470D16EA0}"/>
              </a:ext>
            </a:extLst>
          </p:cNvPr>
          <p:cNvSpPr txBox="1"/>
          <p:nvPr/>
        </p:nvSpPr>
        <p:spPr>
          <a:xfrm>
            <a:off x="5638800" y="3427228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MOLD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D62BA-B2B7-DC47-9AA5-B23A23195A95}"/>
              </a:ext>
            </a:extLst>
          </p:cNvPr>
          <p:cNvSpPr txBox="1"/>
          <p:nvPr/>
        </p:nvSpPr>
        <p:spPr>
          <a:xfrm>
            <a:off x="7467600" y="3427228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TUBE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DFE7-9BB1-3D44-8B2C-B2CEF51BCE65}"/>
              </a:ext>
            </a:extLst>
          </p:cNvPr>
          <p:cNvSpPr txBox="1"/>
          <p:nvPr/>
        </p:nvSpPr>
        <p:spPr>
          <a:xfrm>
            <a:off x="1905000" y="3427703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QC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A32D24-1475-344D-A81C-9340E0865290}"/>
              </a:ext>
            </a:extLst>
          </p:cNvPr>
          <p:cNvCxnSpPr>
            <a:cxnSpLocks/>
          </p:cNvCxnSpPr>
          <p:nvPr/>
        </p:nvCxnSpPr>
        <p:spPr>
          <a:xfrm flipV="1">
            <a:off x="2642260" y="1868269"/>
            <a:ext cx="3682340" cy="49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6CF4DD-0681-1940-9D01-BB34BBB5B505}"/>
              </a:ext>
            </a:extLst>
          </p:cNvPr>
          <p:cNvCxnSpPr>
            <a:cxnSpLocks/>
          </p:cNvCxnSpPr>
          <p:nvPr/>
        </p:nvCxnSpPr>
        <p:spPr>
          <a:xfrm>
            <a:off x="906235" y="3124200"/>
            <a:ext cx="73614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CBCF51-3D16-3844-827E-590DCB0E37A5}"/>
              </a:ext>
            </a:extLst>
          </p:cNvPr>
          <p:cNvCxnSpPr>
            <a:cxnSpLocks/>
          </p:cNvCxnSpPr>
          <p:nvPr/>
        </p:nvCxnSpPr>
        <p:spPr>
          <a:xfrm>
            <a:off x="6324600" y="1868269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AE4E43-4CCC-C14A-AA30-1DBF61022A57}"/>
              </a:ext>
            </a:extLst>
          </p:cNvPr>
          <p:cNvCxnSpPr>
            <a:cxnSpLocks/>
          </p:cNvCxnSpPr>
          <p:nvPr/>
        </p:nvCxnSpPr>
        <p:spPr>
          <a:xfrm>
            <a:off x="2657599" y="1868269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F6042C-8482-424A-BA7D-BD78487AEA24}"/>
              </a:ext>
            </a:extLst>
          </p:cNvPr>
          <p:cNvCxnSpPr>
            <a:cxnSpLocks/>
          </p:cNvCxnSpPr>
          <p:nvPr/>
        </p:nvCxnSpPr>
        <p:spPr>
          <a:xfrm>
            <a:off x="905245" y="31242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2E5B90-486D-6840-9510-95148F735DB7}"/>
              </a:ext>
            </a:extLst>
          </p:cNvPr>
          <p:cNvCxnSpPr>
            <a:cxnSpLocks/>
          </p:cNvCxnSpPr>
          <p:nvPr/>
        </p:nvCxnSpPr>
        <p:spPr>
          <a:xfrm>
            <a:off x="2667495" y="31185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0B4E49-457A-5D47-BD76-B10C8685C9E1}"/>
              </a:ext>
            </a:extLst>
          </p:cNvPr>
          <p:cNvCxnSpPr>
            <a:cxnSpLocks/>
          </p:cNvCxnSpPr>
          <p:nvPr/>
        </p:nvCxnSpPr>
        <p:spPr>
          <a:xfrm>
            <a:off x="4572000" y="3138292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1D6CA3-D65B-8041-AE3D-FE821518E27F}"/>
              </a:ext>
            </a:extLst>
          </p:cNvPr>
          <p:cNvCxnSpPr>
            <a:cxnSpLocks/>
          </p:cNvCxnSpPr>
          <p:nvPr/>
        </p:nvCxnSpPr>
        <p:spPr>
          <a:xfrm>
            <a:off x="6324600" y="31242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1766D2-6CC4-994D-B575-8AA0FB8FCBBF}"/>
              </a:ext>
            </a:extLst>
          </p:cNvPr>
          <p:cNvCxnSpPr>
            <a:cxnSpLocks/>
          </p:cNvCxnSpPr>
          <p:nvPr/>
        </p:nvCxnSpPr>
        <p:spPr>
          <a:xfrm>
            <a:off x="8267700" y="31185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19FABD-7480-7B49-AF62-362E30537875}"/>
              </a:ext>
            </a:extLst>
          </p:cNvPr>
          <p:cNvCxnSpPr>
            <a:cxnSpLocks/>
          </p:cNvCxnSpPr>
          <p:nvPr/>
        </p:nvCxnSpPr>
        <p:spPr>
          <a:xfrm>
            <a:off x="4572000" y="1563469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E392A8-3022-264B-8E18-C7BC5AF8D64A}"/>
              </a:ext>
            </a:extLst>
          </p:cNvPr>
          <p:cNvCxnSpPr>
            <a:cxnSpLocks/>
          </p:cNvCxnSpPr>
          <p:nvPr/>
        </p:nvCxnSpPr>
        <p:spPr>
          <a:xfrm>
            <a:off x="2667495" y="28194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55D05D-2D07-9B41-9A01-5C929A547944}"/>
              </a:ext>
            </a:extLst>
          </p:cNvPr>
          <p:cNvCxnSpPr>
            <a:cxnSpLocks/>
          </p:cNvCxnSpPr>
          <p:nvPr/>
        </p:nvCxnSpPr>
        <p:spPr>
          <a:xfrm>
            <a:off x="6324600" y="28137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3BFB8C-9E33-DD40-AA7C-7B95DA46936B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467595" y="2480320"/>
            <a:ext cx="2056905" cy="1591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0FE58F1-31D9-B14E-A303-E795C3B8FE38}"/>
              </a:ext>
            </a:extLst>
          </p:cNvPr>
          <p:cNvSpPr txBox="1"/>
          <p:nvPr/>
        </p:nvSpPr>
        <p:spPr>
          <a:xfrm>
            <a:off x="105145" y="4191000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85EF55-5BDA-C24C-96E0-46F5A3374394}"/>
              </a:ext>
            </a:extLst>
          </p:cNvPr>
          <p:cNvSpPr txBox="1"/>
          <p:nvPr/>
        </p:nvSpPr>
        <p:spPr>
          <a:xfrm>
            <a:off x="1905000" y="4208383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4CDC42-6659-2A47-BE4A-D3CAC155BEDA}"/>
              </a:ext>
            </a:extLst>
          </p:cNvPr>
          <p:cNvSpPr txBox="1"/>
          <p:nvPr/>
        </p:nvSpPr>
        <p:spPr>
          <a:xfrm>
            <a:off x="3787857" y="4191000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9FA9D-A89E-624F-9096-C8536CC0D67E}"/>
              </a:ext>
            </a:extLst>
          </p:cNvPr>
          <p:cNvSpPr txBox="1"/>
          <p:nvPr/>
        </p:nvSpPr>
        <p:spPr>
          <a:xfrm>
            <a:off x="5638800" y="4191000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A1B1AF-8420-9E42-80DD-6832C6CA53A1}"/>
              </a:ext>
            </a:extLst>
          </p:cNvPr>
          <p:cNvSpPr txBox="1"/>
          <p:nvPr/>
        </p:nvSpPr>
        <p:spPr>
          <a:xfrm>
            <a:off x="7438655" y="4189021"/>
            <a:ext cx="16002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19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FB4D2E-8EAF-5F42-9FA1-4A332C02B97B}"/>
              </a:ext>
            </a:extLst>
          </p:cNvPr>
          <p:cNvSpPr txBox="1"/>
          <p:nvPr/>
        </p:nvSpPr>
        <p:spPr>
          <a:xfrm>
            <a:off x="3048000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TOTAL: 142-146 (4 Maternity leaves)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185" y="228600"/>
            <a:ext cx="544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JIG &amp; MOLD PRODUCTION</a:t>
            </a:r>
            <a:endParaRPr lang="ko-KR" altLang="en-US" sz="3200" dirty="0">
              <a:solidFill>
                <a:srgbClr val="002C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762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810125"/>
            <a:ext cx="7620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185" y="228600"/>
            <a:ext cx="5245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INJECTION PRODUCTION</a:t>
            </a:r>
            <a:endParaRPr lang="ko-KR" altLang="en-US" sz="3200" dirty="0">
              <a:solidFill>
                <a:srgbClr val="002C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1000" y="5562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TOSHIBA INJECTION MACHINES: </a:t>
            </a:r>
          </a:p>
          <a:p>
            <a:r>
              <a:rPr lang="en-US" dirty="0"/>
              <a:t>                                                 50 tons </a:t>
            </a:r>
            <a:r>
              <a:rPr lang="mr-IN" dirty="0"/>
              <a:t>–</a:t>
            </a:r>
            <a:r>
              <a:rPr lang="en-US" dirty="0"/>
              <a:t> 75 tons </a:t>
            </a:r>
            <a:r>
              <a:rPr lang="mr-IN" dirty="0"/>
              <a:t>–</a:t>
            </a:r>
            <a:r>
              <a:rPr lang="en-US" dirty="0"/>
              <a:t> 100 tons </a:t>
            </a:r>
            <a:r>
              <a:rPr lang="mr-IN" dirty="0"/>
              <a:t>–</a:t>
            </a:r>
            <a:r>
              <a:rPr lang="en-US" dirty="0"/>
              <a:t> 230 tons </a:t>
            </a:r>
            <a:r>
              <a:rPr lang="mr-IN" dirty="0"/>
              <a:t>–</a:t>
            </a:r>
            <a:r>
              <a:rPr lang="en-US" dirty="0"/>
              <a:t> 350 tons</a:t>
            </a:r>
          </a:p>
          <a:p>
            <a:r>
              <a:rPr lang="en-US" dirty="0"/>
              <a:t>			      6             3               7               4                 1    = 21 </a:t>
            </a:r>
            <a:r>
              <a:rPr lang="en-US" dirty="0" err="1"/>
              <a:t>mcs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185" y="228600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TUBE PRODUCTION</a:t>
            </a:r>
            <a:endParaRPr lang="ko-KR" altLang="en-US" sz="3200" dirty="0">
              <a:solidFill>
                <a:srgbClr val="002C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2578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SC06086.JPG"/>
          <p:cNvPicPr>
            <a:picLocks noChangeAspect="1"/>
          </p:cNvPicPr>
          <p:nvPr/>
        </p:nvPicPr>
        <p:blipFill>
          <a:blip r:embed="rId5" cstate="print"/>
          <a:srcRect b="13889"/>
          <a:stretch>
            <a:fillRect/>
          </a:stretch>
        </p:blipFill>
        <p:spPr>
          <a:xfrm>
            <a:off x="4495800" y="914400"/>
            <a:ext cx="3962400" cy="2214563"/>
          </a:xfrm>
          <a:prstGeom prst="rect">
            <a:avLst/>
          </a:prstGeom>
        </p:spPr>
      </p:pic>
      <p:pic>
        <p:nvPicPr>
          <p:cNvPr id="6" name="Picture 5" descr="DSC06087.JPG"/>
          <p:cNvPicPr>
            <a:picLocks noChangeAspect="1"/>
          </p:cNvPicPr>
          <p:nvPr/>
        </p:nvPicPr>
        <p:blipFill>
          <a:blip r:embed="rId6" cstate="print"/>
          <a:srcRect t="11111" r="2083" b="13889"/>
          <a:stretch>
            <a:fillRect/>
          </a:stretch>
        </p:blipFill>
        <p:spPr>
          <a:xfrm>
            <a:off x="4495800" y="3124200"/>
            <a:ext cx="3962400" cy="182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185" y="228600"/>
            <a:ext cx="467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QUALITY ASSURANCE</a:t>
            </a:r>
            <a:endParaRPr lang="ko-KR" altLang="en-US" sz="3200" dirty="0">
              <a:solidFill>
                <a:srgbClr val="002C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46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768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7223" y="60960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Main Products</a:t>
            </a:r>
            <a:endParaRPr lang="ko-KR" alt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SC06048.JPG"/>
          <p:cNvPicPr>
            <a:picLocks noChangeAspect="1"/>
          </p:cNvPicPr>
          <p:nvPr/>
        </p:nvPicPr>
        <p:blipFill>
          <a:blip r:embed="rId3" cstate="print"/>
          <a:srcRect l="24999" t="6250" r="7813" b="8333"/>
          <a:stretch>
            <a:fillRect/>
          </a:stretch>
        </p:blipFill>
        <p:spPr>
          <a:xfrm>
            <a:off x="304800" y="1219200"/>
            <a:ext cx="3810000" cy="3886200"/>
          </a:xfrm>
          <a:prstGeom prst="rect">
            <a:avLst/>
          </a:prstGeom>
        </p:spPr>
      </p:pic>
      <p:pic>
        <p:nvPicPr>
          <p:cNvPr id="6" name="Picture 5" descr="DSC060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1219200"/>
            <a:ext cx="4038600" cy="3810000"/>
          </a:xfrm>
          <a:prstGeom prst="rect">
            <a:avLst/>
          </a:prstGeom>
        </p:spPr>
      </p:pic>
      <p:pic>
        <p:nvPicPr>
          <p:cNvPr id="10" name="Picture 9" descr="DSC06048.JPG"/>
          <p:cNvPicPr>
            <a:picLocks noChangeAspect="1"/>
          </p:cNvPicPr>
          <p:nvPr/>
        </p:nvPicPr>
        <p:blipFill>
          <a:blip r:embed="rId3" cstate="print"/>
          <a:srcRect l="47843" t="68219" r="9157" b="13358"/>
          <a:stretch>
            <a:fillRect/>
          </a:stretch>
        </p:blipFill>
        <p:spPr>
          <a:xfrm>
            <a:off x="1676400" y="4267200"/>
            <a:ext cx="2438400" cy="838200"/>
          </a:xfrm>
          <a:prstGeom prst="rect">
            <a:avLst/>
          </a:prstGeom>
        </p:spPr>
      </p:pic>
      <p:pic>
        <p:nvPicPr>
          <p:cNvPr id="12" name="Picture 11" descr="DSC06049.JPG"/>
          <p:cNvPicPr>
            <a:picLocks noChangeAspect="1"/>
          </p:cNvPicPr>
          <p:nvPr/>
        </p:nvPicPr>
        <p:blipFill>
          <a:blip r:embed="rId4" cstate="print"/>
          <a:srcRect l="75472" t="82000" b="8000"/>
          <a:stretch>
            <a:fillRect/>
          </a:stretch>
        </p:blipFill>
        <p:spPr>
          <a:xfrm>
            <a:off x="7696200" y="4648200"/>
            <a:ext cx="1066800" cy="38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3092</TotalTime>
  <Words>200</Words>
  <Application>Microsoft Macintosh PowerPoint</Application>
  <PresentationFormat>On-screen Show (4:3)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Meiryo UI</vt:lpstr>
      <vt:lpstr>Arial</vt:lpstr>
      <vt:lpstr>Calibri</vt:lpstr>
      <vt:lpstr>Constantia</vt:lpstr>
      <vt:lpstr>Futura Lt BT</vt:lpstr>
      <vt:lpstr>Wingdings 2</vt:lpstr>
      <vt:lpstr>Flow</vt:lpstr>
      <vt:lpstr>ECOTEK  Co.,Ltd.                    www.eco-tek.vn Lot ІІІ.4.1 ,Thuan Thanh 3 Industrial Zone, Thanh Khuong, Thuan Thanh, Bac Ninh Tel :84-241-3798889   Fax :  84-241-3798890 Email: hai-bui@eco-tek.vn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9001:2008 HỆ THỐNG QUẢN LÝ CHẤT LƯỢNG</dc:title>
  <dc:creator>ECOTEK</dc:creator>
  <cp:lastModifiedBy>Microsoft Office User</cp:lastModifiedBy>
  <cp:revision>496</cp:revision>
  <dcterms:created xsi:type="dcterms:W3CDTF">2016-01-25T01:58:02Z</dcterms:created>
  <dcterms:modified xsi:type="dcterms:W3CDTF">2020-03-12T08:56:53Z</dcterms:modified>
</cp:coreProperties>
</file>